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B232B0-5617-441A-9E0B-CFFBF2022463}"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36482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232B0-5617-441A-9E0B-CFFBF2022463}"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235234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232B0-5617-441A-9E0B-CFFBF2022463}"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223637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232B0-5617-441A-9E0B-CFFBF2022463}"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3203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B232B0-5617-441A-9E0B-CFFBF2022463}"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171129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B232B0-5617-441A-9E0B-CFFBF2022463}"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300589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B232B0-5617-441A-9E0B-CFFBF2022463}" type="datetimeFigureOut">
              <a:rPr lang="en-US" smtClean="0"/>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73008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B232B0-5617-441A-9E0B-CFFBF2022463}" type="datetimeFigureOut">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307934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232B0-5617-441A-9E0B-CFFBF2022463}" type="datetimeFigureOut">
              <a:rPr lang="en-US" smtClean="0"/>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125837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B232B0-5617-441A-9E0B-CFFBF2022463}"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2104137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B232B0-5617-441A-9E0B-CFFBF2022463}"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64126-7E4F-47AA-ABC8-2DDC170FDDB2}" type="slidenum">
              <a:rPr lang="en-US" smtClean="0"/>
              <a:t>‹#›</a:t>
            </a:fld>
            <a:endParaRPr lang="en-US"/>
          </a:p>
        </p:txBody>
      </p:sp>
    </p:spTree>
    <p:extLst>
      <p:ext uri="{BB962C8B-B14F-4D97-AF65-F5344CB8AC3E}">
        <p14:creationId xmlns:p14="http://schemas.microsoft.com/office/powerpoint/2010/main" val="121891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B232B0-5617-441A-9E0B-CFFBF2022463}" type="datetimeFigureOut">
              <a:rPr lang="en-US" smtClean="0"/>
              <a:t>3/12/2020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64126-7E4F-47AA-ABC8-2DDC170FDDB2}" type="slidenum">
              <a:rPr lang="en-US" smtClean="0"/>
              <a:t>‹#›</a:t>
            </a:fld>
            <a:endParaRPr lang="en-US"/>
          </a:p>
        </p:txBody>
      </p:sp>
    </p:spTree>
    <p:extLst>
      <p:ext uri="{BB962C8B-B14F-4D97-AF65-F5344CB8AC3E}">
        <p14:creationId xmlns:p14="http://schemas.microsoft.com/office/powerpoint/2010/main" val="1672310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jones@st-johnschoo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3819" y="480294"/>
            <a:ext cx="6908800" cy="646331"/>
          </a:xfrm>
          <a:prstGeom prst="rect">
            <a:avLst/>
          </a:prstGeom>
          <a:noFill/>
          <a:ln>
            <a:solidFill>
              <a:schemeClr val="tx1"/>
            </a:solidFill>
          </a:ln>
        </p:spPr>
        <p:txBody>
          <a:bodyPr wrap="square" rtlCol="0">
            <a:spAutoFit/>
          </a:bodyPr>
          <a:lstStyle/>
          <a:p>
            <a:pPr algn="ctr"/>
            <a:r>
              <a:rPr lang="en-US" sz="3600" dirty="0">
                <a:latin typeface="Cooper Black" panose="0208090404030B020404" pitchFamily="18" charset="0"/>
              </a:rPr>
              <a:t>Recorder Assignments</a:t>
            </a:r>
          </a:p>
        </p:txBody>
      </p:sp>
      <p:sp>
        <p:nvSpPr>
          <p:cNvPr id="5" name="TextBox 4"/>
          <p:cNvSpPr txBox="1"/>
          <p:nvPr/>
        </p:nvSpPr>
        <p:spPr>
          <a:xfrm>
            <a:off x="729674" y="1579418"/>
            <a:ext cx="10861963" cy="5016758"/>
          </a:xfrm>
          <a:prstGeom prst="rect">
            <a:avLst/>
          </a:prstGeom>
          <a:noFill/>
        </p:spPr>
        <p:txBody>
          <a:bodyPr wrap="square" rtlCol="0">
            <a:spAutoFit/>
          </a:bodyPr>
          <a:lstStyle/>
          <a:p>
            <a:pPr marL="342900" indent="-342900" algn="ctr">
              <a:buFont typeface="Arial" panose="020B0604020202020204" pitchFamily="34" charset="0"/>
              <a:buChar char="•"/>
            </a:pPr>
            <a:r>
              <a:rPr lang="en-US" sz="2000" dirty="0">
                <a:latin typeface="Comic Sans MS" panose="030F0702030302020204" pitchFamily="66" charset="0"/>
              </a:rPr>
              <a:t>Week One: Students should review the Yellow Belt song “Gently Sleep”. They should then use the fingering and note chart to label the notes for the Orange Belt song “Merrily We Roll Along”. They should be practicing the Orange Belt song and add breath marks where they think they should breath in between phrases. </a:t>
            </a:r>
          </a:p>
          <a:p>
            <a:pPr marL="342900" indent="-342900" algn="ctr">
              <a:buFont typeface="Arial" panose="020B0604020202020204" pitchFamily="34" charset="0"/>
              <a:buChar char="•"/>
            </a:pPr>
            <a:endParaRPr lang="en-US" sz="2000" dirty="0">
              <a:latin typeface="Comic Sans MS" panose="030F0702030302020204" pitchFamily="66" charset="0"/>
            </a:endParaRPr>
          </a:p>
          <a:p>
            <a:pPr marL="342900" indent="-342900" algn="ctr">
              <a:buFont typeface="Arial" panose="020B0604020202020204" pitchFamily="34" charset="0"/>
              <a:buChar char="•"/>
            </a:pPr>
            <a:r>
              <a:rPr lang="en-US" sz="2000" dirty="0">
                <a:latin typeface="Comic Sans MS" panose="030F0702030302020204" pitchFamily="66" charset="0"/>
              </a:rPr>
              <a:t>Week 2: Students may begin to work on the Green Belt song “It’s Raining”. Have them label the notes and review the rhythm of the song before they begin playing. </a:t>
            </a:r>
          </a:p>
          <a:p>
            <a:pPr marL="342900" indent="-342900" algn="ctr">
              <a:buFont typeface="Arial" panose="020B0604020202020204" pitchFamily="34" charset="0"/>
              <a:buChar char="•"/>
            </a:pPr>
            <a:endParaRPr lang="en-US" sz="2000" dirty="0">
              <a:latin typeface="Comic Sans MS" panose="030F0702030302020204" pitchFamily="66" charset="0"/>
            </a:endParaRPr>
          </a:p>
          <a:p>
            <a:pPr algn="ctr"/>
            <a:r>
              <a:rPr lang="en-US" sz="2000" dirty="0">
                <a:latin typeface="Comic Sans MS" panose="030F0702030302020204" pitchFamily="66" charset="0"/>
              </a:rPr>
              <a:t>If need be, any additional assignments past March 30</a:t>
            </a:r>
            <a:r>
              <a:rPr lang="en-US" sz="2000" baseline="30000" dirty="0">
                <a:latin typeface="Comic Sans MS" panose="030F0702030302020204" pitchFamily="66" charset="0"/>
              </a:rPr>
              <a:t>th</a:t>
            </a:r>
            <a:r>
              <a:rPr lang="en-US" sz="2000" dirty="0">
                <a:latin typeface="Comic Sans MS" panose="030F0702030302020204" pitchFamily="66" charset="0"/>
              </a:rPr>
              <a:t> will be communicated via email and on my website. Please make sure you have signed or initialed in the box labeled </a:t>
            </a:r>
            <a:r>
              <a:rPr lang="en-US" sz="2000" b="1" dirty="0">
                <a:latin typeface="Comic Sans MS" panose="030F0702030302020204" pitchFamily="66" charset="0"/>
              </a:rPr>
              <a:t>Parent Signature</a:t>
            </a:r>
            <a:r>
              <a:rPr lang="en-US" sz="2000" dirty="0">
                <a:latin typeface="Comic Sans MS" panose="030F0702030302020204" pitchFamily="66" charset="0"/>
              </a:rPr>
              <a:t> so your student can receive a grade from me once school has reopened. If you have any questions, I can be reached via email (</a:t>
            </a:r>
            <a:r>
              <a:rPr lang="en-US" sz="2000" dirty="0">
                <a:latin typeface="Comic Sans MS" panose="030F0702030302020204" pitchFamily="66" charset="0"/>
                <a:hlinkClick r:id="rId2"/>
              </a:rPr>
              <a:t>ajones@st-johnschool.org</a:t>
            </a:r>
            <a:r>
              <a:rPr lang="en-US" sz="2000" dirty="0">
                <a:latin typeface="Comic Sans MS" panose="030F0702030302020204" pitchFamily="66" charset="0"/>
              </a:rPr>
              <a:t>). </a:t>
            </a:r>
            <a:r>
              <a:rPr lang="en-US" dirty="0"/>
              <a:t> </a:t>
            </a:r>
          </a:p>
          <a:p>
            <a:pPr algn="ctr"/>
            <a:endParaRPr lang="en-US" sz="2000" dirty="0">
              <a:latin typeface="Comic Sans MS" panose="030F0702030302020204" pitchFamily="66" charset="0"/>
            </a:endParaRPr>
          </a:p>
          <a:p>
            <a:pPr algn="ctr"/>
            <a:r>
              <a:rPr lang="en-US" sz="2000" dirty="0">
                <a:latin typeface="Comic Sans MS" panose="030F0702030302020204" pitchFamily="66" charset="0"/>
              </a:rPr>
              <a:t>Thank you for your support! Stay healthy!</a:t>
            </a:r>
          </a:p>
          <a:p>
            <a:pPr algn="ctr"/>
            <a:endParaRPr lang="en-US" sz="2000" dirty="0">
              <a:latin typeface="Comic Sans MS" panose="030F0702030302020204" pitchFamily="66" charset="0"/>
            </a:endParaRPr>
          </a:p>
          <a:p>
            <a:pPr algn="ctr"/>
            <a:r>
              <a:rPr lang="en-US" sz="2000" dirty="0">
                <a:latin typeface="Comic Sans MS" panose="030F0702030302020204" pitchFamily="66" charset="0"/>
              </a:rPr>
              <a:t>-Ms. Jones</a:t>
            </a:r>
          </a:p>
        </p:txBody>
      </p:sp>
    </p:spTree>
    <p:extLst>
      <p:ext uri="{BB962C8B-B14F-4D97-AF65-F5344CB8AC3E}">
        <p14:creationId xmlns:p14="http://schemas.microsoft.com/office/powerpoint/2010/main" val="3312752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30909"/>
            <a:ext cx="8211128" cy="369332"/>
          </a:xfrm>
          <a:prstGeom prst="rect">
            <a:avLst/>
          </a:prstGeom>
          <a:noFill/>
        </p:spPr>
        <p:txBody>
          <a:bodyPr wrap="square" rtlCol="0">
            <a:spAutoFit/>
          </a:bodyPr>
          <a:lstStyle/>
          <a:p>
            <a:r>
              <a:rPr lang="en-US" dirty="0">
                <a:latin typeface="Comic Sans MS" panose="030F0702030302020204" pitchFamily="66" charset="0"/>
              </a:rPr>
              <a:t>Name: ________________________	Class: _____________</a:t>
            </a:r>
          </a:p>
        </p:txBody>
      </p:sp>
      <p:sp>
        <p:nvSpPr>
          <p:cNvPr id="7" name="TextBox 6"/>
          <p:cNvSpPr txBox="1"/>
          <p:nvPr/>
        </p:nvSpPr>
        <p:spPr>
          <a:xfrm>
            <a:off x="3047998" y="803565"/>
            <a:ext cx="5818910" cy="646331"/>
          </a:xfrm>
          <a:prstGeom prst="rect">
            <a:avLst/>
          </a:prstGeom>
          <a:noFill/>
        </p:spPr>
        <p:txBody>
          <a:bodyPr wrap="square" rtlCol="0">
            <a:spAutoFit/>
          </a:bodyPr>
          <a:lstStyle/>
          <a:p>
            <a:pPr algn="ctr"/>
            <a:r>
              <a:rPr lang="en-US" sz="3600" dirty="0">
                <a:latin typeface="Cooper Black" panose="0208090404030B020404" pitchFamily="18" charset="0"/>
              </a:rPr>
              <a:t>Recorder Practice Log</a:t>
            </a:r>
          </a:p>
        </p:txBody>
      </p:sp>
      <p:graphicFrame>
        <p:nvGraphicFramePr>
          <p:cNvPr id="9" name="Table 8"/>
          <p:cNvGraphicFramePr>
            <a:graphicFrameLocks noGrp="1"/>
          </p:cNvGraphicFramePr>
          <p:nvPr>
            <p:extLst>
              <p:ext uri="{D42A27DB-BD31-4B8C-83A1-F6EECF244321}">
                <p14:modId xmlns:p14="http://schemas.microsoft.com/office/powerpoint/2010/main" val="3435579588"/>
              </p:ext>
            </p:extLst>
          </p:nvPr>
        </p:nvGraphicFramePr>
        <p:xfrm>
          <a:off x="498763" y="2465338"/>
          <a:ext cx="11065165" cy="3732264"/>
        </p:xfrm>
        <a:graphic>
          <a:graphicData uri="http://schemas.openxmlformats.org/drawingml/2006/table">
            <a:tbl>
              <a:tblPr firstRow="1" bandRow="1">
                <a:tableStyleId>{073A0DAA-6AF3-43AB-8588-CEC1D06C72B9}</a:tableStyleId>
              </a:tblPr>
              <a:tblGrid>
                <a:gridCol w="748148">
                  <a:extLst>
                    <a:ext uri="{9D8B030D-6E8A-4147-A177-3AD203B41FA5}">
                      <a16:colId xmlns:a16="http://schemas.microsoft.com/office/drawing/2014/main" val="3325230731"/>
                    </a:ext>
                  </a:extLst>
                </a:gridCol>
                <a:gridCol w="969818">
                  <a:extLst>
                    <a:ext uri="{9D8B030D-6E8A-4147-A177-3AD203B41FA5}">
                      <a16:colId xmlns:a16="http://schemas.microsoft.com/office/drawing/2014/main" val="528323315"/>
                    </a:ext>
                  </a:extLst>
                </a:gridCol>
                <a:gridCol w="976967">
                  <a:extLst>
                    <a:ext uri="{9D8B030D-6E8A-4147-A177-3AD203B41FA5}">
                      <a16:colId xmlns:a16="http://schemas.microsoft.com/office/drawing/2014/main" val="2449835041"/>
                    </a:ext>
                  </a:extLst>
                </a:gridCol>
                <a:gridCol w="1418826">
                  <a:extLst>
                    <a:ext uri="{9D8B030D-6E8A-4147-A177-3AD203B41FA5}">
                      <a16:colId xmlns:a16="http://schemas.microsoft.com/office/drawing/2014/main" val="3584129887"/>
                    </a:ext>
                  </a:extLst>
                </a:gridCol>
                <a:gridCol w="1099800">
                  <a:extLst>
                    <a:ext uri="{9D8B030D-6E8A-4147-A177-3AD203B41FA5}">
                      <a16:colId xmlns:a16="http://schemas.microsoft.com/office/drawing/2014/main" val="255622098"/>
                    </a:ext>
                  </a:extLst>
                </a:gridCol>
                <a:gridCol w="931891">
                  <a:extLst>
                    <a:ext uri="{9D8B030D-6E8A-4147-A177-3AD203B41FA5}">
                      <a16:colId xmlns:a16="http://schemas.microsoft.com/office/drawing/2014/main" val="2987729945"/>
                    </a:ext>
                  </a:extLst>
                </a:gridCol>
                <a:gridCol w="1095862">
                  <a:extLst>
                    <a:ext uri="{9D8B030D-6E8A-4147-A177-3AD203B41FA5}">
                      <a16:colId xmlns:a16="http://schemas.microsoft.com/office/drawing/2014/main" val="2699251397"/>
                    </a:ext>
                  </a:extLst>
                </a:gridCol>
                <a:gridCol w="1128924">
                  <a:extLst>
                    <a:ext uri="{9D8B030D-6E8A-4147-A177-3AD203B41FA5}">
                      <a16:colId xmlns:a16="http://schemas.microsoft.com/office/drawing/2014/main" val="1961511569"/>
                    </a:ext>
                  </a:extLst>
                </a:gridCol>
                <a:gridCol w="709112">
                  <a:extLst>
                    <a:ext uri="{9D8B030D-6E8A-4147-A177-3AD203B41FA5}">
                      <a16:colId xmlns:a16="http://schemas.microsoft.com/office/drawing/2014/main" val="102279668"/>
                    </a:ext>
                  </a:extLst>
                </a:gridCol>
                <a:gridCol w="1985817">
                  <a:extLst>
                    <a:ext uri="{9D8B030D-6E8A-4147-A177-3AD203B41FA5}">
                      <a16:colId xmlns:a16="http://schemas.microsoft.com/office/drawing/2014/main" val="3833658554"/>
                    </a:ext>
                  </a:extLst>
                </a:gridCol>
              </a:tblGrid>
              <a:tr h="622044">
                <a:tc>
                  <a:txBody>
                    <a:bodyPr/>
                    <a:lstStyle/>
                    <a:p>
                      <a:r>
                        <a:rPr lang="en-US" dirty="0" smtClean="0"/>
                        <a:t>Week</a:t>
                      </a:r>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c>
                  <a:txBody>
                    <a:bodyPr/>
                    <a:lstStyle/>
                    <a:p>
                      <a:r>
                        <a:rPr lang="en-US" dirty="0" smtClean="0"/>
                        <a:t>Friday</a:t>
                      </a:r>
                      <a:endParaRPr lang="en-US" dirty="0"/>
                    </a:p>
                  </a:txBody>
                  <a:tcPr/>
                </a:tc>
                <a:tc>
                  <a:txBody>
                    <a:bodyPr/>
                    <a:lstStyle/>
                    <a:p>
                      <a:r>
                        <a:rPr lang="en-US" dirty="0" smtClean="0"/>
                        <a:t>Saturday</a:t>
                      </a:r>
                      <a:endParaRPr lang="en-US" dirty="0"/>
                    </a:p>
                  </a:txBody>
                  <a:tcPr/>
                </a:tc>
                <a:tc>
                  <a:txBody>
                    <a:bodyPr/>
                    <a:lstStyle/>
                    <a:p>
                      <a:r>
                        <a:rPr lang="en-US" dirty="0" smtClean="0"/>
                        <a:t>Sunday</a:t>
                      </a:r>
                      <a:endParaRPr lang="en-US" dirty="0"/>
                    </a:p>
                  </a:txBody>
                  <a:tcPr/>
                </a:tc>
                <a:tc>
                  <a:txBody>
                    <a:bodyPr/>
                    <a:lstStyle/>
                    <a:p>
                      <a:r>
                        <a:rPr lang="en-US" dirty="0" smtClean="0"/>
                        <a:t>Total</a:t>
                      </a:r>
                      <a:endParaRPr lang="en-US" dirty="0"/>
                    </a:p>
                  </a:txBody>
                  <a:tcPr/>
                </a:tc>
                <a:tc>
                  <a:txBody>
                    <a:bodyPr/>
                    <a:lstStyle/>
                    <a:p>
                      <a:r>
                        <a:rPr lang="en-US" dirty="0" smtClean="0"/>
                        <a:t>Parent Signature</a:t>
                      </a:r>
                      <a:endParaRPr lang="en-US" dirty="0"/>
                    </a:p>
                  </a:txBody>
                  <a:tcPr/>
                </a:tc>
                <a:extLst>
                  <a:ext uri="{0D108BD9-81ED-4DB2-BD59-A6C34878D82A}">
                    <a16:rowId xmlns:a16="http://schemas.microsoft.com/office/drawing/2014/main" val="4048917678"/>
                  </a:ext>
                </a:extLst>
              </a:tr>
              <a:tr h="622044">
                <a:tc>
                  <a:txBody>
                    <a:bodyPr/>
                    <a:lstStyle/>
                    <a:p>
                      <a:pPr algn="ctr"/>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664565335"/>
                  </a:ext>
                </a:extLst>
              </a:tr>
              <a:tr h="622044">
                <a:tc>
                  <a:txBody>
                    <a:bodyPr/>
                    <a:lstStyle/>
                    <a:p>
                      <a:pPr algn="ctr"/>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18401577"/>
                  </a:ext>
                </a:extLst>
              </a:tr>
              <a:tr h="622044">
                <a:tc>
                  <a:txBody>
                    <a:bodyPr/>
                    <a:lstStyle/>
                    <a:p>
                      <a:pPr algn="ctr"/>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508102242"/>
                  </a:ext>
                </a:extLst>
              </a:tr>
              <a:tr h="622044">
                <a:tc>
                  <a:txBody>
                    <a:bodyPr/>
                    <a:lstStyle/>
                    <a:p>
                      <a:pPr algn="ctr"/>
                      <a:r>
                        <a:rPr lang="en-US" dirty="0" smtClean="0"/>
                        <a:t>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156338924"/>
                  </a:ext>
                </a:extLst>
              </a:tr>
              <a:tr h="622044">
                <a:tc>
                  <a:txBody>
                    <a:bodyPr/>
                    <a:lstStyle/>
                    <a:p>
                      <a:pPr algn="ctr"/>
                      <a:r>
                        <a:rPr lang="en-US" dirty="0" smtClean="0"/>
                        <a:t>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30071136"/>
                  </a:ext>
                </a:extLst>
              </a:tr>
            </a:tbl>
          </a:graphicData>
        </a:graphic>
      </p:graphicFrame>
      <p:sp>
        <p:nvSpPr>
          <p:cNvPr id="10" name="TextBox 9"/>
          <p:cNvSpPr txBox="1"/>
          <p:nvPr/>
        </p:nvSpPr>
        <p:spPr>
          <a:xfrm>
            <a:off x="729673" y="1375540"/>
            <a:ext cx="10603346" cy="923330"/>
          </a:xfrm>
          <a:prstGeom prst="rect">
            <a:avLst/>
          </a:prstGeom>
          <a:noFill/>
        </p:spPr>
        <p:txBody>
          <a:bodyPr wrap="square" rtlCol="0">
            <a:spAutoFit/>
          </a:bodyPr>
          <a:lstStyle/>
          <a:p>
            <a:pPr algn="ctr"/>
            <a:r>
              <a:rPr lang="en-US" dirty="0">
                <a:latin typeface="Comic Sans MS" panose="030F0702030302020204" pitchFamily="66" charset="0"/>
              </a:rPr>
              <a:t>Students are to practice their recorder for a minimum of 30 minutes a week. They are to record how many minutes they practice and total up their minutes at the end. A parent or guardian signature is required for students to receive a grade. </a:t>
            </a:r>
          </a:p>
        </p:txBody>
      </p:sp>
    </p:spTree>
    <p:extLst>
      <p:ext uri="{BB962C8B-B14F-4D97-AF65-F5344CB8AC3E}">
        <p14:creationId xmlns:p14="http://schemas.microsoft.com/office/powerpoint/2010/main" val="270836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30909"/>
            <a:ext cx="8211128" cy="369332"/>
          </a:xfrm>
          <a:prstGeom prst="rect">
            <a:avLst/>
          </a:prstGeom>
          <a:noFill/>
        </p:spPr>
        <p:txBody>
          <a:bodyPr wrap="square" rtlCol="0">
            <a:spAutoFit/>
          </a:bodyPr>
          <a:lstStyle/>
          <a:p>
            <a:r>
              <a:rPr lang="en-US" dirty="0">
                <a:latin typeface="Comic Sans MS" panose="030F0702030302020204" pitchFamily="66" charset="0"/>
              </a:rPr>
              <a:t>Name: ________________________	Class: _____________</a:t>
            </a:r>
          </a:p>
        </p:txBody>
      </p:sp>
      <p:sp>
        <p:nvSpPr>
          <p:cNvPr id="7" name="TextBox 6"/>
          <p:cNvSpPr txBox="1"/>
          <p:nvPr/>
        </p:nvSpPr>
        <p:spPr>
          <a:xfrm>
            <a:off x="3047998" y="803565"/>
            <a:ext cx="5818910" cy="646331"/>
          </a:xfrm>
          <a:prstGeom prst="rect">
            <a:avLst/>
          </a:prstGeom>
          <a:noFill/>
        </p:spPr>
        <p:txBody>
          <a:bodyPr wrap="square" rtlCol="0">
            <a:spAutoFit/>
          </a:bodyPr>
          <a:lstStyle/>
          <a:p>
            <a:pPr algn="ctr"/>
            <a:r>
              <a:rPr lang="en-US" sz="3600" dirty="0">
                <a:latin typeface="Cooper Black" panose="0208090404030B020404" pitchFamily="18" charset="0"/>
              </a:rPr>
              <a:t>Recorder Practice Log</a:t>
            </a:r>
          </a:p>
        </p:txBody>
      </p:sp>
      <p:graphicFrame>
        <p:nvGraphicFramePr>
          <p:cNvPr id="9" name="Table 8"/>
          <p:cNvGraphicFramePr>
            <a:graphicFrameLocks noGrp="1"/>
          </p:cNvGraphicFramePr>
          <p:nvPr>
            <p:extLst>
              <p:ext uri="{D42A27DB-BD31-4B8C-83A1-F6EECF244321}">
                <p14:modId xmlns:p14="http://schemas.microsoft.com/office/powerpoint/2010/main" val="2321447093"/>
              </p:ext>
            </p:extLst>
          </p:nvPr>
        </p:nvGraphicFramePr>
        <p:xfrm>
          <a:off x="498763" y="2465338"/>
          <a:ext cx="11065165" cy="3732264"/>
        </p:xfrm>
        <a:graphic>
          <a:graphicData uri="http://schemas.openxmlformats.org/drawingml/2006/table">
            <a:tbl>
              <a:tblPr firstRow="1" bandRow="1">
                <a:tableStyleId>{073A0DAA-6AF3-43AB-8588-CEC1D06C72B9}</a:tableStyleId>
              </a:tblPr>
              <a:tblGrid>
                <a:gridCol w="748148">
                  <a:extLst>
                    <a:ext uri="{9D8B030D-6E8A-4147-A177-3AD203B41FA5}">
                      <a16:colId xmlns:a16="http://schemas.microsoft.com/office/drawing/2014/main" val="3325230731"/>
                    </a:ext>
                  </a:extLst>
                </a:gridCol>
                <a:gridCol w="969818">
                  <a:extLst>
                    <a:ext uri="{9D8B030D-6E8A-4147-A177-3AD203B41FA5}">
                      <a16:colId xmlns:a16="http://schemas.microsoft.com/office/drawing/2014/main" val="528323315"/>
                    </a:ext>
                  </a:extLst>
                </a:gridCol>
                <a:gridCol w="976967">
                  <a:extLst>
                    <a:ext uri="{9D8B030D-6E8A-4147-A177-3AD203B41FA5}">
                      <a16:colId xmlns:a16="http://schemas.microsoft.com/office/drawing/2014/main" val="2449835041"/>
                    </a:ext>
                  </a:extLst>
                </a:gridCol>
                <a:gridCol w="1418826">
                  <a:extLst>
                    <a:ext uri="{9D8B030D-6E8A-4147-A177-3AD203B41FA5}">
                      <a16:colId xmlns:a16="http://schemas.microsoft.com/office/drawing/2014/main" val="3584129887"/>
                    </a:ext>
                  </a:extLst>
                </a:gridCol>
                <a:gridCol w="1099800">
                  <a:extLst>
                    <a:ext uri="{9D8B030D-6E8A-4147-A177-3AD203B41FA5}">
                      <a16:colId xmlns:a16="http://schemas.microsoft.com/office/drawing/2014/main" val="255622098"/>
                    </a:ext>
                  </a:extLst>
                </a:gridCol>
                <a:gridCol w="931891">
                  <a:extLst>
                    <a:ext uri="{9D8B030D-6E8A-4147-A177-3AD203B41FA5}">
                      <a16:colId xmlns:a16="http://schemas.microsoft.com/office/drawing/2014/main" val="2987729945"/>
                    </a:ext>
                  </a:extLst>
                </a:gridCol>
                <a:gridCol w="1095862">
                  <a:extLst>
                    <a:ext uri="{9D8B030D-6E8A-4147-A177-3AD203B41FA5}">
                      <a16:colId xmlns:a16="http://schemas.microsoft.com/office/drawing/2014/main" val="2699251397"/>
                    </a:ext>
                  </a:extLst>
                </a:gridCol>
                <a:gridCol w="1128924">
                  <a:extLst>
                    <a:ext uri="{9D8B030D-6E8A-4147-A177-3AD203B41FA5}">
                      <a16:colId xmlns:a16="http://schemas.microsoft.com/office/drawing/2014/main" val="1961511569"/>
                    </a:ext>
                  </a:extLst>
                </a:gridCol>
                <a:gridCol w="709112">
                  <a:extLst>
                    <a:ext uri="{9D8B030D-6E8A-4147-A177-3AD203B41FA5}">
                      <a16:colId xmlns:a16="http://schemas.microsoft.com/office/drawing/2014/main" val="102279668"/>
                    </a:ext>
                  </a:extLst>
                </a:gridCol>
                <a:gridCol w="1985817">
                  <a:extLst>
                    <a:ext uri="{9D8B030D-6E8A-4147-A177-3AD203B41FA5}">
                      <a16:colId xmlns:a16="http://schemas.microsoft.com/office/drawing/2014/main" val="3833658554"/>
                    </a:ext>
                  </a:extLst>
                </a:gridCol>
              </a:tblGrid>
              <a:tr h="622044">
                <a:tc>
                  <a:txBody>
                    <a:bodyPr/>
                    <a:lstStyle/>
                    <a:p>
                      <a:r>
                        <a:rPr lang="en-US" dirty="0" smtClean="0"/>
                        <a:t>Week</a:t>
                      </a:r>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c>
                  <a:txBody>
                    <a:bodyPr/>
                    <a:lstStyle/>
                    <a:p>
                      <a:r>
                        <a:rPr lang="en-US" dirty="0" smtClean="0"/>
                        <a:t>Friday</a:t>
                      </a:r>
                      <a:endParaRPr lang="en-US" dirty="0"/>
                    </a:p>
                  </a:txBody>
                  <a:tcPr/>
                </a:tc>
                <a:tc>
                  <a:txBody>
                    <a:bodyPr/>
                    <a:lstStyle/>
                    <a:p>
                      <a:r>
                        <a:rPr lang="en-US" dirty="0" smtClean="0"/>
                        <a:t>Saturday</a:t>
                      </a:r>
                      <a:endParaRPr lang="en-US" dirty="0"/>
                    </a:p>
                  </a:txBody>
                  <a:tcPr/>
                </a:tc>
                <a:tc>
                  <a:txBody>
                    <a:bodyPr/>
                    <a:lstStyle/>
                    <a:p>
                      <a:r>
                        <a:rPr lang="en-US" dirty="0" smtClean="0"/>
                        <a:t>Sunday</a:t>
                      </a:r>
                      <a:endParaRPr lang="en-US" dirty="0"/>
                    </a:p>
                  </a:txBody>
                  <a:tcPr/>
                </a:tc>
                <a:tc>
                  <a:txBody>
                    <a:bodyPr/>
                    <a:lstStyle/>
                    <a:p>
                      <a:r>
                        <a:rPr lang="en-US" dirty="0" smtClean="0"/>
                        <a:t>Total</a:t>
                      </a:r>
                      <a:endParaRPr lang="en-US" dirty="0"/>
                    </a:p>
                  </a:txBody>
                  <a:tcPr/>
                </a:tc>
                <a:tc>
                  <a:txBody>
                    <a:bodyPr/>
                    <a:lstStyle/>
                    <a:p>
                      <a:r>
                        <a:rPr lang="en-US" dirty="0" smtClean="0"/>
                        <a:t>Parent Signature</a:t>
                      </a:r>
                      <a:endParaRPr lang="en-US" dirty="0"/>
                    </a:p>
                  </a:txBody>
                  <a:tcPr/>
                </a:tc>
                <a:extLst>
                  <a:ext uri="{0D108BD9-81ED-4DB2-BD59-A6C34878D82A}">
                    <a16:rowId xmlns:a16="http://schemas.microsoft.com/office/drawing/2014/main" val="4048917678"/>
                  </a:ext>
                </a:extLst>
              </a:tr>
              <a:tr h="622044">
                <a:tc>
                  <a:txBody>
                    <a:bodyPr/>
                    <a:lstStyle/>
                    <a:p>
                      <a:pPr algn="ctr"/>
                      <a:r>
                        <a:rPr lang="en-US" dirty="0" smtClean="0"/>
                        <a:t>6</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664565335"/>
                  </a:ext>
                </a:extLst>
              </a:tr>
              <a:tr h="622044">
                <a:tc>
                  <a:txBody>
                    <a:bodyPr/>
                    <a:lstStyle/>
                    <a:p>
                      <a:pPr algn="ctr"/>
                      <a:r>
                        <a:rPr lang="en-US" dirty="0" smtClean="0"/>
                        <a:t>7</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18401577"/>
                  </a:ext>
                </a:extLst>
              </a:tr>
              <a:tr h="622044">
                <a:tc>
                  <a:txBody>
                    <a:bodyPr/>
                    <a:lstStyle/>
                    <a:p>
                      <a:pPr algn="ctr"/>
                      <a:r>
                        <a:rPr lang="en-US" dirty="0" smtClean="0"/>
                        <a:t>8</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508102242"/>
                  </a:ext>
                </a:extLst>
              </a:tr>
              <a:tr h="622044">
                <a:tc>
                  <a:txBody>
                    <a:bodyPr/>
                    <a:lstStyle/>
                    <a:p>
                      <a:pPr algn="ctr"/>
                      <a:r>
                        <a:rPr lang="en-US" dirty="0" smtClean="0"/>
                        <a:t>9</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156338924"/>
                  </a:ext>
                </a:extLst>
              </a:tr>
              <a:tr h="622044">
                <a:tc>
                  <a:txBody>
                    <a:bodyPr/>
                    <a:lstStyle/>
                    <a:p>
                      <a:pPr algn="ctr"/>
                      <a:r>
                        <a:rPr lang="en-US" dirty="0" smtClean="0"/>
                        <a:t>10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30071136"/>
                  </a:ext>
                </a:extLst>
              </a:tr>
            </a:tbl>
          </a:graphicData>
        </a:graphic>
      </p:graphicFrame>
      <p:sp>
        <p:nvSpPr>
          <p:cNvPr id="10" name="TextBox 9"/>
          <p:cNvSpPr txBox="1"/>
          <p:nvPr/>
        </p:nvSpPr>
        <p:spPr>
          <a:xfrm>
            <a:off x="729673" y="1375540"/>
            <a:ext cx="10603346" cy="923330"/>
          </a:xfrm>
          <a:prstGeom prst="rect">
            <a:avLst/>
          </a:prstGeom>
          <a:noFill/>
        </p:spPr>
        <p:txBody>
          <a:bodyPr wrap="square" rtlCol="0">
            <a:spAutoFit/>
          </a:bodyPr>
          <a:lstStyle/>
          <a:p>
            <a:pPr algn="ctr"/>
            <a:r>
              <a:rPr lang="en-US" dirty="0">
                <a:latin typeface="Comic Sans MS" panose="030F0702030302020204" pitchFamily="66" charset="0"/>
              </a:rPr>
              <a:t>Students are to practice their recorder for a minimum of 30 minutes a week. They are to record how many minutes they practice and total up their minutes at the end. A parent or guardian signature is required for students to receive a grade. </a:t>
            </a:r>
          </a:p>
        </p:txBody>
      </p:sp>
    </p:spTree>
    <p:extLst>
      <p:ext uri="{BB962C8B-B14F-4D97-AF65-F5344CB8AC3E}">
        <p14:creationId xmlns:p14="http://schemas.microsoft.com/office/powerpoint/2010/main" val="2667466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310</Words>
  <Application>Microsoft Office PowerPoint</Application>
  <PresentationFormat>Widescreen</PresentationFormat>
  <Paragraphs>46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Comic Sans MS</vt:lpstr>
      <vt:lpstr>Cooper Black</vt:lpstr>
      <vt:lpstr>Office Theme</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Ava Jones</dc:creator>
  <cp:lastModifiedBy>Ava Jones</cp:lastModifiedBy>
  <cp:revision>4</cp:revision>
  <cp:lastPrinted>2020-03-12T17:31:35Z</cp:lastPrinted>
  <dcterms:created xsi:type="dcterms:W3CDTF">2020-03-12T17:19:53Z</dcterms:created>
  <dcterms:modified xsi:type="dcterms:W3CDTF">2020-03-12T17:55:51Z</dcterms:modified>
</cp:coreProperties>
</file>